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92" r:id="rId2"/>
    <p:sldId id="257" r:id="rId3"/>
    <p:sldId id="258" r:id="rId4"/>
    <p:sldId id="267" r:id="rId5"/>
    <p:sldId id="266" r:id="rId6"/>
    <p:sldId id="268" r:id="rId7"/>
    <p:sldId id="269" r:id="rId8"/>
    <p:sldId id="270" r:id="rId9"/>
    <p:sldId id="271" r:id="rId10"/>
    <p:sldId id="284" r:id="rId11"/>
    <p:sldId id="278" r:id="rId12"/>
    <p:sldId id="285" r:id="rId13"/>
    <p:sldId id="286" r:id="rId14"/>
    <p:sldId id="287" r:id="rId15"/>
    <p:sldId id="291" r:id="rId16"/>
    <p:sldId id="288" r:id="rId17"/>
    <p:sldId id="289" r:id="rId18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FE51209-9A46-4BB3-AFE7-D1484F9332A7}" type="datetimeFigureOut">
              <a:rPr lang="en-US" smtClean="0"/>
              <a:pPr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6082E261-15EC-429D-B3AE-48BC06E933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7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E6F8-702B-4CBC-860C-98610C46F299}" type="datetime1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6B404-9DB8-4334-B0ED-B371A46EA4B1}" type="datetime1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2A693-B16B-4F58-92C4-F694EB5C8D2F}" type="datetime1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7E0C6-AECA-414D-B8AF-3ACD289DBEFE}" type="datetime1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AD6A0-DE1A-49C2-AA24-64EBB6CD2F64}" type="datetime1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071DA-58F1-4416-9BD9-85B08048519E}" type="datetime1">
              <a:rPr lang="en-US" smtClean="0"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9B7B-BE36-4B4D-B9E8-4691F474037A}" type="datetime1">
              <a:rPr lang="en-US" smtClean="0"/>
              <a:t>1/6/2011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03D9E-1091-414C-8EEF-7E83D8759D4E}" type="datetime1">
              <a:rPr lang="en-US" smtClean="0"/>
              <a:t>1/6/2011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F0054-5C55-4065-A7E9-BE86DDC7C47D}" type="datetime1">
              <a:rPr lang="en-US" smtClean="0"/>
              <a:t>1/6/2011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A26E-D112-4F33-AED5-3C8DBCE63F2E}" type="datetime1">
              <a:rPr lang="en-US" smtClean="0"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EE3FE-532A-4AFF-9198-09FAF54F68E8}" type="datetime1">
              <a:rPr lang="en-US" smtClean="0"/>
              <a:t>1/6/2011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1CA73-6379-4D2F-AF13-BEA6F340943F}" type="datetime1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2B129-2C9C-456E-B2B8-0946AB448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762000"/>
            <a:ext cx="7759700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15" name="Rectangle 10"/>
          <p:cNvSpPr>
            <a:spLocks noChangeArrowheads="1"/>
          </p:cNvSpPr>
          <p:nvPr/>
        </p:nvSpPr>
        <p:spPr bwMode="auto">
          <a:xfrm>
            <a:off x="685800" y="2971800"/>
            <a:ext cx="713739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endParaRPr lang="en-US" sz="1600" dirty="0" smtClean="0">
              <a:solidFill>
                <a:schemeClr val="bg1"/>
              </a:solidFill>
              <a:latin typeface="Calibri" pitchFamily="-111" charset="0"/>
            </a:endParaRPr>
          </a:p>
          <a:p>
            <a:pPr algn="ctr"/>
            <a:r>
              <a:rPr lang="en-US" sz="2800" dirty="0" smtClean="0"/>
              <a:t>Bo Carlsson</a:t>
            </a:r>
          </a:p>
          <a:p>
            <a:pPr algn="ctr"/>
            <a:r>
              <a:rPr lang="en-US" sz="2800" dirty="0" smtClean="0"/>
              <a:t>Case Western Reserve University </a:t>
            </a:r>
          </a:p>
          <a:p>
            <a:pPr algn="ctr"/>
            <a:r>
              <a:rPr lang="en-US" sz="2800" dirty="0" smtClean="0"/>
              <a:t>Cleveland, Ohio, U.S.A.</a:t>
            </a:r>
          </a:p>
          <a:p>
            <a:pPr algn="ctr"/>
            <a:endParaRPr lang="en-US" sz="1600" dirty="0" smtClean="0"/>
          </a:p>
          <a:p>
            <a:pPr algn="ctr"/>
            <a:r>
              <a:rPr lang="en-US" sz="1600" dirty="0" smtClean="0"/>
              <a:t>Collaborative Forum on Locating Research and Development Globally</a:t>
            </a:r>
          </a:p>
          <a:p>
            <a:pPr algn="ctr"/>
            <a:r>
              <a:rPr lang="en-US" sz="1600" dirty="0" smtClean="0"/>
              <a:t>University of Pittsburgh</a:t>
            </a:r>
          </a:p>
          <a:p>
            <a:pPr algn="ctr"/>
            <a:r>
              <a:rPr lang="en-US" sz="1600" dirty="0" smtClean="0"/>
              <a:t>January 7-8, 2011</a:t>
            </a:r>
          </a:p>
          <a:p>
            <a:endParaRPr lang="en-US" sz="1600" dirty="0" smtClean="0">
              <a:solidFill>
                <a:schemeClr val="bg1"/>
              </a:solidFill>
              <a:latin typeface="Calibri" pitchFamily="-111" charset="0"/>
            </a:endParaRPr>
          </a:p>
        </p:txBody>
      </p:sp>
      <p:sp>
        <p:nvSpPr>
          <p:cNvPr id="13317" name="Rectangle 13"/>
          <p:cNvSpPr>
            <a:spLocks noChangeArrowheads="1"/>
          </p:cNvSpPr>
          <p:nvPr/>
        </p:nvSpPr>
        <p:spPr bwMode="auto">
          <a:xfrm>
            <a:off x="457200" y="762000"/>
            <a:ext cx="8077200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 dirty="0" smtClean="0"/>
              <a:t>KNOWLEDGE FLOWS IN HIGH-TECH INDUSTRY CLUSTERS: DOES LOCATION MATTER?</a:t>
            </a:r>
            <a:r>
              <a:rPr lang="en-US" sz="5400" b="1" dirty="0" smtClean="0"/>
              <a:t> </a:t>
            </a:r>
            <a:endParaRPr lang="en-US" sz="5400" i="1" baseline="30000" dirty="0">
              <a:solidFill>
                <a:schemeClr val="bg1"/>
              </a:solidFill>
              <a:latin typeface="TitilliumMaps26L 999 wt" pitchFamily="-111" charset="0"/>
              <a:ea typeface="TitilliumMaps26L 999 wt" pitchFamily="-111" charset="0"/>
              <a:cs typeface="TitilliumMaps26L 999 wt" pitchFamily="-111" charset="0"/>
            </a:endParaRPr>
          </a:p>
        </p:txBody>
      </p:sp>
      <p:pic>
        <p:nvPicPr>
          <p:cNvPr id="13318" name="Picture 9" descr="CWRU WSOM white-rev logo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Knowledge Flows in Biotech Clusters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495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</a:t>
            </a:r>
            <a:r>
              <a:rPr lang="en-US" b="1" dirty="0" smtClean="0"/>
              <a:t>Boston </a:t>
            </a:r>
            <a:r>
              <a:rPr lang="en-US" dirty="0" smtClean="0"/>
              <a:t>(1970s-90s), </a:t>
            </a:r>
            <a:r>
              <a:rPr lang="en-US" b="1" dirty="0">
                <a:solidFill>
                  <a:srgbClr val="FF0000"/>
                </a:solidFill>
              </a:rPr>
              <a:t>major research institutions </a:t>
            </a:r>
            <a:r>
              <a:rPr lang="en-US" dirty="0" smtClean="0"/>
              <a:t>(e.g. Harvard</a:t>
            </a:r>
            <a:r>
              <a:rPr lang="en-US" dirty="0"/>
              <a:t>, M.I.T., and Massachusetts General </a:t>
            </a:r>
            <a:r>
              <a:rPr lang="en-US" dirty="0" smtClean="0"/>
              <a:t>Hospital) </a:t>
            </a:r>
            <a:r>
              <a:rPr lang="en-US" dirty="0"/>
              <a:t>played a crucial role </a:t>
            </a:r>
            <a:endParaRPr lang="en-US" dirty="0" smtClean="0"/>
          </a:p>
          <a:p>
            <a:pPr lvl="1"/>
            <a:r>
              <a:rPr lang="en-US" dirty="0" smtClean="0"/>
              <a:t>generators </a:t>
            </a:r>
            <a:r>
              <a:rPr lang="en-US" dirty="0"/>
              <a:t>of new </a:t>
            </a:r>
            <a:r>
              <a:rPr lang="en-US" dirty="0" smtClean="0"/>
              <a:t>knowledge</a:t>
            </a:r>
          </a:p>
          <a:p>
            <a:pPr lvl="1"/>
            <a:r>
              <a:rPr lang="en-US" dirty="0" smtClean="0"/>
              <a:t>launching </a:t>
            </a:r>
            <a:r>
              <a:rPr lang="en-US" dirty="0"/>
              <a:t>pads for new </a:t>
            </a:r>
            <a:r>
              <a:rPr lang="en-US" dirty="0" smtClean="0"/>
              <a:t>start-ups</a:t>
            </a:r>
          </a:p>
          <a:p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b="1" dirty="0"/>
              <a:t>Bay </a:t>
            </a:r>
            <a:r>
              <a:rPr lang="en-US" b="1" dirty="0" smtClean="0"/>
              <a:t>Area</a:t>
            </a:r>
            <a:r>
              <a:rPr lang="en-US" dirty="0" smtClean="0"/>
              <a:t> (1970s-90s), </a:t>
            </a:r>
            <a:r>
              <a:rPr lang="en-US" b="1" dirty="0">
                <a:solidFill>
                  <a:srgbClr val="FF0000"/>
                </a:solidFill>
              </a:rPr>
              <a:t>venture capitalists </a:t>
            </a:r>
            <a:r>
              <a:rPr lang="en-US" dirty="0"/>
              <a:t>served as </a:t>
            </a:r>
            <a:endParaRPr lang="en-US" dirty="0" smtClean="0"/>
          </a:p>
          <a:p>
            <a:pPr lvl="1"/>
            <a:r>
              <a:rPr lang="en-US" dirty="0" smtClean="0"/>
              <a:t>major </a:t>
            </a:r>
            <a:r>
              <a:rPr lang="en-US" dirty="0"/>
              <a:t>sources of linkages between academic research and its commercialization </a:t>
            </a:r>
            <a:endParaRPr lang="en-US" dirty="0" smtClean="0"/>
          </a:p>
          <a:p>
            <a:pPr lvl="1"/>
            <a:r>
              <a:rPr lang="en-US" dirty="0" smtClean="0"/>
              <a:t>sources </a:t>
            </a:r>
            <a:r>
              <a:rPr lang="en-US" dirty="0"/>
              <a:t>of funding.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b="1" dirty="0" err="1"/>
              <a:t>Medicon</a:t>
            </a:r>
            <a:r>
              <a:rPr lang="en-US" b="1" dirty="0"/>
              <a:t> </a:t>
            </a:r>
            <a:r>
              <a:rPr lang="en-US" b="1" dirty="0" smtClean="0"/>
              <a:t>Valley </a:t>
            </a:r>
            <a:r>
              <a:rPr lang="en-US" dirty="0" smtClean="0"/>
              <a:t>(1990s-2000s), 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>
                <a:solidFill>
                  <a:srgbClr val="FF0000"/>
                </a:solidFill>
              </a:rPr>
              <a:t>primary sources of knowledge are outside the </a:t>
            </a:r>
            <a:r>
              <a:rPr lang="en-US" b="1" dirty="0" smtClean="0">
                <a:solidFill>
                  <a:srgbClr val="FF0000"/>
                </a:solidFill>
              </a:rPr>
              <a:t>region</a:t>
            </a:r>
            <a:r>
              <a:rPr lang="en-US" b="1" dirty="0" smtClean="0"/>
              <a:t>. </a:t>
            </a:r>
          </a:p>
          <a:p>
            <a:pPr lvl="1"/>
            <a:r>
              <a:rPr lang="en-US" b="1" dirty="0" smtClean="0"/>
              <a:t>Main conduits</a:t>
            </a:r>
          </a:p>
          <a:p>
            <a:pPr lvl="2"/>
            <a:r>
              <a:rPr lang="en-US" dirty="0" smtClean="0"/>
              <a:t>research </a:t>
            </a:r>
            <a:r>
              <a:rPr lang="en-US" dirty="0"/>
              <a:t>collaboration with universities, particularly in the United </a:t>
            </a:r>
            <a:r>
              <a:rPr lang="en-US" dirty="0" smtClean="0"/>
              <a:t>States</a:t>
            </a:r>
          </a:p>
          <a:p>
            <a:pPr lvl="2"/>
            <a:r>
              <a:rPr lang="en-US" dirty="0" smtClean="0"/>
              <a:t>global </a:t>
            </a:r>
            <a:r>
              <a:rPr lang="en-US" dirty="0"/>
              <a:t>pipelines supplied by multinational firms. </a:t>
            </a:r>
            <a:endParaRPr lang="en-US" dirty="0" smtClean="0"/>
          </a:p>
          <a:p>
            <a:pPr lvl="2"/>
            <a:r>
              <a:rPr lang="en-US" dirty="0" smtClean="0"/>
              <a:t>Not </a:t>
            </a:r>
            <a:r>
              <a:rPr lang="en-US" dirty="0"/>
              <a:t>much knowledge </a:t>
            </a:r>
            <a:r>
              <a:rPr lang="en-US" dirty="0" smtClean="0"/>
              <a:t>spillover; </a:t>
            </a:r>
            <a:r>
              <a:rPr lang="en-US" dirty="0"/>
              <a:t>the vast majority of knowledge transfers have been intentional and market-mediated.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Design-driven clusters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4572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smtClean="0"/>
              <a:t>Aerospace</a:t>
            </a:r>
            <a:endParaRPr lang="en-US" b="1" dirty="0"/>
          </a:p>
          <a:p>
            <a:r>
              <a:rPr lang="en-US" dirty="0"/>
              <a:t>Importance of ‘anchor tenants’ (Boeing, Airbus, Bombardier, Saab)</a:t>
            </a:r>
          </a:p>
          <a:p>
            <a:r>
              <a:rPr lang="en-US" dirty="0"/>
              <a:t>Clusters consist of one OEM surrounded by hundreds of small and medium-sized suppliers of components and parts</a:t>
            </a:r>
          </a:p>
          <a:p>
            <a:r>
              <a:rPr lang="en-US" dirty="0"/>
              <a:t>Local knowledge spillovers are less significant; international partnerships dominate</a:t>
            </a:r>
          </a:p>
          <a:p>
            <a:r>
              <a:rPr lang="en-US" dirty="0"/>
              <a:t>Modern aircraft integrate advanced mechanical technology with electronics, sensor technology, hydraulics, new materials, and communications systems, among others. The </a:t>
            </a:r>
            <a:r>
              <a:rPr lang="en-US" b="1" dirty="0"/>
              <a:t>system integration</a:t>
            </a:r>
            <a:r>
              <a:rPr lang="en-US" dirty="0"/>
              <a:t> involves overall design, safety and reliability, availability and maintainability, monitoring and diagnostics, survivability, and </a:t>
            </a:r>
            <a:r>
              <a:rPr lang="en-US" dirty="0" err="1"/>
              <a:t>produceability</a:t>
            </a:r>
            <a:r>
              <a:rPr lang="en-US" dirty="0"/>
              <a:t>.</a:t>
            </a:r>
          </a:p>
          <a:p>
            <a:r>
              <a:rPr lang="en-US" dirty="0"/>
              <a:t>Universities supply skilled labor, not research</a:t>
            </a:r>
          </a:p>
          <a:p>
            <a:r>
              <a:rPr lang="en-US" dirty="0"/>
              <a:t>Strong dependence on military research (Boeing and Saab, initially Bombardier also)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/>
              <a:t>Knowledge Generation and </a:t>
            </a:r>
            <a:r>
              <a:rPr lang="en-US" sz="3600" b="1" dirty="0" smtClean="0"/>
              <a:t>Dissemination </a:t>
            </a:r>
            <a:r>
              <a:rPr lang="en-US" sz="3600" b="1" dirty="0"/>
              <a:t>in the Aircraft </a:t>
            </a:r>
            <a:r>
              <a:rPr lang="en-US" sz="3600" b="1" dirty="0" smtClean="0"/>
              <a:t>Industry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38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Airplane manufacturers are essentially </a:t>
            </a:r>
            <a:r>
              <a:rPr lang="en-US" b="1" dirty="0"/>
              <a:t>system integrators</a:t>
            </a:r>
            <a:r>
              <a:rPr lang="en-US" dirty="0"/>
              <a:t>; they provide strategic and organizational leadership in designing complex systems. </a:t>
            </a:r>
            <a:endParaRPr lang="en-US" dirty="0" smtClean="0"/>
          </a:p>
          <a:p>
            <a:r>
              <a:rPr lang="en-US" dirty="0" smtClean="0"/>
              <a:t>Increasingly </a:t>
            </a:r>
            <a:r>
              <a:rPr lang="en-US" b="1" dirty="0"/>
              <a:t>modularized global production </a:t>
            </a:r>
            <a:r>
              <a:rPr lang="en-US" b="1" dirty="0" smtClean="0"/>
              <a:t>system</a:t>
            </a:r>
          </a:p>
          <a:p>
            <a:r>
              <a:rPr lang="en-US" dirty="0" smtClean="0"/>
              <a:t>Advanced </a:t>
            </a:r>
            <a:r>
              <a:rPr lang="en-US" dirty="0"/>
              <a:t>engineering firms </a:t>
            </a:r>
            <a:r>
              <a:rPr lang="en-US" dirty="0" smtClean="0"/>
              <a:t>develop concepts </a:t>
            </a:r>
            <a:r>
              <a:rPr lang="en-US" dirty="0"/>
              <a:t>and systems architecture rather than </a:t>
            </a:r>
            <a:r>
              <a:rPr lang="en-US" dirty="0" smtClean="0"/>
              <a:t>manufacturing. </a:t>
            </a:r>
          </a:p>
          <a:p>
            <a:r>
              <a:rPr lang="en-US" dirty="0" smtClean="0"/>
              <a:t>Manufacturing </a:t>
            </a:r>
            <a:r>
              <a:rPr lang="en-US" dirty="0"/>
              <a:t>is </a:t>
            </a:r>
            <a:r>
              <a:rPr lang="en-US" dirty="0" smtClean="0"/>
              <a:t>outsourced </a:t>
            </a:r>
            <a:r>
              <a:rPr lang="en-US" dirty="0"/>
              <a:t>to various suppliers in the value chain.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OEMs are powerful carriers of knowledge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They are primarily </a:t>
            </a:r>
            <a:r>
              <a:rPr lang="en-US" b="1" dirty="0" smtClean="0"/>
              <a:t>global pipelines </a:t>
            </a:r>
            <a:r>
              <a:rPr lang="en-US" dirty="0" smtClean="0"/>
              <a:t>to major sub-system suppliers</a:t>
            </a:r>
          </a:p>
          <a:p>
            <a:pPr lvl="1"/>
            <a:r>
              <a:rPr lang="en-US" dirty="0" smtClean="0"/>
              <a:t>but they also </a:t>
            </a:r>
            <a:r>
              <a:rPr lang="en-US" b="1" dirty="0" smtClean="0"/>
              <a:t>transfer technical and managerial knowledge to local suppliers</a:t>
            </a:r>
            <a:r>
              <a:rPr lang="en-US" dirty="0" smtClean="0"/>
              <a:t> so that they can meet the technical specifications. </a:t>
            </a:r>
          </a:p>
          <a:p>
            <a:r>
              <a:rPr lang="en-US" dirty="0" smtClean="0"/>
              <a:t>System integrators must invest enough in absorptive capacity to remain dominant players.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Conclusions on Knowledge Dissemination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610600" cy="4800600"/>
          </a:xfrm>
        </p:spPr>
        <p:txBody>
          <a:bodyPr>
            <a:noAutofit/>
          </a:bodyPr>
          <a:lstStyle/>
          <a:p>
            <a:r>
              <a:rPr lang="en-US" sz="2000" dirty="0"/>
              <a:t>The sources of knowledge and the vehicles of dissemination of knowledge differ among high-tech clusters. </a:t>
            </a:r>
            <a:endParaRPr lang="en-US" sz="2000" dirty="0" smtClean="0"/>
          </a:p>
          <a:p>
            <a:r>
              <a:rPr lang="en-US" sz="2000" dirty="0" smtClean="0"/>
              <a:t>In </a:t>
            </a:r>
            <a:r>
              <a:rPr lang="en-US" sz="2000" b="1" dirty="0" smtClean="0"/>
              <a:t>discovery-driven innovation</a:t>
            </a:r>
          </a:p>
          <a:p>
            <a:pPr lvl="1"/>
            <a:r>
              <a:rPr lang="en-US" sz="1600" dirty="0" smtClean="0"/>
              <a:t>Universities </a:t>
            </a:r>
            <a:r>
              <a:rPr lang="en-US" sz="1600" dirty="0"/>
              <a:t>play </a:t>
            </a:r>
            <a:r>
              <a:rPr lang="en-US" sz="1600" dirty="0" smtClean="0"/>
              <a:t>an important </a:t>
            </a:r>
            <a:r>
              <a:rPr lang="en-US" sz="1600" dirty="0"/>
              <a:t>role as creators of </a:t>
            </a:r>
            <a:r>
              <a:rPr lang="en-US" sz="1600" dirty="0" smtClean="0"/>
              <a:t>knowledge. </a:t>
            </a:r>
          </a:p>
          <a:p>
            <a:pPr lvl="1"/>
            <a:r>
              <a:rPr lang="en-US" sz="1600" dirty="0" smtClean="0"/>
              <a:t>Universities are anchors in the early phase of discovery-driven innovation. Other linkages increase in number and importance as the cluster grows. </a:t>
            </a:r>
          </a:p>
          <a:p>
            <a:r>
              <a:rPr lang="en-US" sz="2000" dirty="0" smtClean="0"/>
              <a:t>In </a:t>
            </a:r>
            <a:r>
              <a:rPr lang="en-US" sz="2000" dirty="0"/>
              <a:t>biotechnology, </a:t>
            </a:r>
            <a:endParaRPr lang="en-US" sz="2000" dirty="0" smtClean="0"/>
          </a:p>
          <a:p>
            <a:pPr lvl="1"/>
            <a:r>
              <a:rPr lang="en-US" sz="1600" dirty="0" smtClean="0"/>
              <a:t>new </a:t>
            </a:r>
            <a:r>
              <a:rPr lang="en-US" sz="1600" dirty="0"/>
              <a:t>knowledge tends to be basic science that needs to be developed and “translated” before it can be commercialized. This is typically accomplished via dedicated biotechnology </a:t>
            </a:r>
            <a:r>
              <a:rPr lang="en-US" sz="1600" dirty="0" smtClean="0"/>
              <a:t>firms. </a:t>
            </a:r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transfer from DBFs to large firms such as pharmaceutical companies is typically market-mediated (via license, acquisition, or joint venture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transfer from university to DBF may be either market-mediated (via license or joint ownership) or spillover. </a:t>
            </a:r>
            <a:endParaRPr lang="en-US" sz="1600" dirty="0" smtClean="0"/>
          </a:p>
          <a:p>
            <a:r>
              <a:rPr lang="en-US" sz="2000" dirty="0"/>
              <a:t>In electronics there is typically no intermediate stage similar to DBFs; new knowledge results in new start-ups that often spawn new spin-offs.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Conclusions (2)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38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</a:t>
            </a:r>
            <a:r>
              <a:rPr lang="en-US" b="1" dirty="0"/>
              <a:t>design-driven processes</a:t>
            </a:r>
            <a:r>
              <a:rPr lang="en-US" dirty="0"/>
              <a:t>, large incumbent firms are the main creators of new </a:t>
            </a:r>
            <a:r>
              <a:rPr lang="en-US" dirty="0" smtClean="0"/>
              <a:t>technology:</a:t>
            </a:r>
          </a:p>
          <a:p>
            <a:pPr lvl="1"/>
            <a:r>
              <a:rPr lang="en-US" dirty="0" smtClean="0"/>
              <a:t>combining </a:t>
            </a:r>
            <a:r>
              <a:rPr lang="en-US" dirty="0"/>
              <a:t>and integrating components and sub-systems co-designed and co-developed with major suppliers. </a:t>
            </a:r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of the technology sharing and transfer is market-mediated. </a:t>
            </a:r>
            <a:endParaRPr lang="en-US" dirty="0" smtClean="0"/>
          </a:p>
          <a:p>
            <a:r>
              <a:rPr lang="en-US" dirty="0" smtClean="0"/>
              <a:t>Universities </a:t>
            </a:r>
          </a:p>
          <a:p>
            <a:pPr lvl="1"/>
            <a:r>
              <a:rPr lang="en-US" dirty="0" smtClean="0"/>
              <a:t>Not important </a:t>
            </a:r>
            <a:r>
              <a:rPr lang="en-US" dirty="0"/>
              <a:t>in the early phase of design-driven clusters </a:t>
            </a:r>
            <a:endParaRPr lang="en-US" dirty="0" smtClean="0"/>
          </a:p>
          <a:p>
            <a:pPr lvl="1"/>
            <a:r>
              <a:rPr lang="en-US" dirty="0" smtClean="0"/>
              <a:t>but </a:t>
            </a:r>
            <a:r>
              <a:rPr lang="en-US" dirty="0"/>
              <a:t>have become more important as suppliers of researchers, engineers, and other skilled </a:t>
            </a:r>
            <a:r>
              <a:rPr lang="en-US" dirty="0" smtClean="0"/>
              <a:t>labor. </a:t>
            </a:r>
          </a:p>
          <a:p>
            <a:r>
              <a:rPr lang="en-US" dirty="0" smtClean="0"/>
              <a:t>Design-driven </a:t>
            </a:r>
            <a:r>
              <a:rPr lang="en-US" dirty="0"/>
              <a:t>clusters grow primarily by expanding linkages with existing companies both globally and locally rather than through the formation of new entities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Driving forces behind outsourcing of R&amp;D 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4196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Increasing technological complexity (via advances in knowledge and need to integrate knowledge from multiple domains)</a:t>
            </a:r>
          </a:p>
          <a:p>
            <a:r>
              <a:rPr lang="en-US" dirty="0" smtClean="0"/>
              <a:t>Increasing competition (because of globalization, facilitated by ICT and institutional changes)</a:t>
            </a:r>
          </a:p>
          <a:p>
            <a:pPr>
              <a:buNone/>
            </a:pPr>
            <a:r>
              <a:rPr lang="en-US" dirty="0" smtClean="0"/>
              <a:t>		Variety (in both demand and supply)</a:t>
            </a:r>
          </a:p>
          <a:p>
            <a:pPr>
              <a:buNone/>
            </a:pPr>
            <a:r>
              <a:rPr lang="en-US" dirty="0" smtClean="0"/>
              <a:t>		Speed</a:t>
            </a:r>
          </a:p>
          <a:p>
            <a:r>
              <a:rPr lang="en-US" dirty="0" smtClean="0"/>
              <a:t>Increasing uncertainty and risk</a:t>
            </a:r>
          </a:p>
          <a:p>
            <a:r>
              <a:rPr lang="en-US" dirty="0" smtClean="0">
                <a:sym typeface="Wingdings" pitchFamily="2" charset="2"/>
              </a:rPr>
              <a:t>  N</a:t>
            </a:r>
            <a:r>
              <a:rPr lang="en-US" dirty="0" smtClean="0"/>
              <a:t>eed to specialize and to collaborate</a:t>
            </a:r>
          </a:p>
          <a:p>
            <a:r>
              <a:rPr lang="en-US" dirty="0" smtClean="0">
                <a:sym typeface="Wingdings" pitchFamily="2" charset="2"/>
              </a:rPr>
              <a:t>  Need to acquire or maintain absorptive capacity</a:t>
            </a:r>
          </a:p>
          <a:p>
            <a:r>
              <a:rPr lang="en-US" dirty="0" smtClean="0">
                <a:sym typeface="Wingdings" pitchFamily="2" charset="2"/>
              </a:rPr>
              <a:t>  Outsourcing is a complement, not a substitute for internal R&amp;D.</a:t>
            </a:r>
          </a:p>
          <a:p>
            <a:r>
              <a:rPr lang="en-US" dirty="0" smtClean="0">
                <a:sym typeface="Wingdings" pitchFamily="2" charset="2"/>
              </a:rPr>
              <a:t>  Outsourcing by itself (without complementary investment in absorptive capacity) may lead to reduced long-term performance</a:t>
            </a:r>
          </a:p>
          <a:p>
            <a:r>
              <a:rPr lang="en-US" dirty="0" smtClean="0">
                <a:sym typeface="Wingdings" pitchFamily="2" charset="2"/>
              </a:rPr>
              <a:t>Outsourcing of R&amp;D needs to be supported by strategic, not cost-cutting, considerations. It needs to be a continuous learning process, not a one-time transaction.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Implications for Organization and Location of Corporate R&amp;D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4495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smtClean="0"/>
              <a:t>Design-driven innovation</a:t>
            </a:r>
            <a:r>
              <a:rPr lang="en-US" dirty="0" smtClean="0"/>
              <a:t>:</a:t>
            </a:r>
          </a:p>
          <a:p>
            <a:r>
              <a:rPr lang="en-US" dirty="0" smtClean="0"/>
              <a:t>New </a:t>
            </a:r>
            <a:r>
              <a:rPr lang="en-US" dirty="0"/>
              <a:t>knowledge creation </a:t>
            </a:r>
            <a:r>
              <a:rPr lang="en-US" dirty="0" smtClean="0"/>
              <a:t>typically takes </a:t>
            </a:r>
            <a:r>
              <a:rPr lang="en-US" dirty="0"/>
              <a:t>place in </a:t>
            </a:r>
            <a:r>
              <a:rPr lang="en-US" b="1" dirty="0"/>
              <a:t>large firms </a:t>
            </a:r>
            <a:r>
              <a:rPr lang="en-US" dirty="0"/>
              <a:t>rather than universities. These firms tend to be connected to other large firms </a:t>
            </a:r>
            <a:r>
              <a:rPr lang="en-US" dirty="0" smtClean="0"/>
              <a:t>(OEMs) via </a:t>
            </a:r>
            <a:r>
              <a:rPr lang="en-US" b="1" dirty="0"/>
              <a:t>international networks</a:t>
            </a:r>
            <a:r>
              <a:rPr lang="en-US" dirty="0"/>
              <a:t> through which knowledge is both created and shared via market-mediated </a:t>
            </a:r>
            <a:r>
              <a:rPr lang="en-US" dirty="0" smtClean="0"/>
              <a:t>processes (including outsourcing). The </a:t>
            </a:r>
            <a:r>
              <a:rPr lang="en-US" dirty="0"/>
              <a:t>role of universities is to supply skilled labor. </a:t>
            </a:r>
            <a:endParaRPr lang="en-US" dirty="0" smtClean="0"/>
          </a:p>
          <a:p>
            <a:r>
              <a:rPr lang="en-US" dirty="0" smtClean="0"/>
              <a:t>Successful </a:t>
            </a:r>
            <a:r>
              <a:rPr lang="en-US" dirty="0"/>
              <a:t>implementation of </a:t>
            </a:r>
            <a:r>
              <a:rPr lang="en-US" dirty="0" smtClean="0"/>
              <a:t>outsourcing requires </a:t>
            </a:r>
            <a:r>
              <a:rPr lang="en-US" dirty="0"/>
              <a:t>prior investment in competence and absorptive capacity. </a:t>
            </a:r>
            <a:endParaRPr lang="en-US" dirty="0" smtClean="0"/>
          </a:p>
          <a:p>
            <a:r>
              <a:rPr lang="en-US" dirty="0" smtClean="0"/>
              <a:t>Organization of R&amp;D: centralized, supplemented by strategic outsourcing</a:t>
            </a:r>
          </a:p>
          <a:p>
            <a:r>
              <a:rPr lang="en-US" dirty="0" smtClean="0"/>
              <a:t>Location of R&amp;D: HQ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Implications (2)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4724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300" b="1" dirty="0" smtClean="0"/>
              <a:t>Discovery-driven innovation</a:t>
            </a:r>
          </a:p>
          <a:p>
            <a:r>
              <a:rPr lang="en-US" sz="2300" dirty="0" smtClean="0"/>
              <a:t>Universities </a:t>
            </a:r>
            <a:r>
              <a:rPr lang="en-US" sz="2300" dirty="0"/>
              <a:t>play </a:t>
            </a:r>
            <a:r>
              <a:rPr lang="en-US" sz="2300" dirty="0" smtClean="0"/>
              <a:t>an </a:t>
            </a:r>
            <a:r>
              <a:rPr lang="en-US" sz="2300" dirty="0"/>
              <a:t>important role as creators of new knowledge as well as suppliers of skilled labor. Serendipity is key; pure knowledge spillovers are important. </a:t>
            </a:r>
            <a:r>
              <a:rPr lang="en-US" sz="2300" dirty="0" smtClean="0"/>
              <a:t>The key to success is the ability to rapidly identify the latest research findings and convert them into </a:t>
            </a:r>
            <a:r>
              <a:rPr lang="en-US" sz="2300" dirty="0" err="1" smtClean="0"/>
              <a:t>commercializable</a:t>
            </a:r>
            <a:r>
              <a:rPr lang="en-US" sz="2300" dirty="0" smtClean="0"/>
              <a:t> technology. Need to locate near sources of new knowledge. But co-location is not enough: need absorptive capacity.</a:t>
            </a:r>
          </a:p>
          <a:p>
            <a:r>
              <a:rPr lang="en-US" sz="2300" dirty="0" smtClean="0"/>
              <a:t>Organization of R&amp;D: both centralized and decentralized.</a:t>
            </a:r>
          </a:p>
          <a:p>
            <a:r>
              <a:rPr lang="en-US" sz="2300" dirty="0" smtClean="0"/>
              <a:t>Location of R&amp;D: central lab, local “active listening posts.” Practitioners of industrial R&amp;D must reach aggressively for opportunities rather than wait for opportunities to come to them.</a:t>
            </a:r>
            <a:endParaRPr lang="en-US" sz="2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Outline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26720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Knowledge flows (creation and dissemination of knowledge) in high-tech industry clusters</a:t>
            </a: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Distinguish between two types of dissemination mechanism (transfer vs. spillover)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Distinguish between two types of technological regime (design-driven vs. discovery-driven)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Discuss driving forces behind outsourcing of R&amp;D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Discuss implications for organization and location of corporate R&amp;D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6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Knowledge “Spillovers”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19100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Two types of </a:t>
            </a:r>
            <a:r>
              <a:rPr lang="en-US" dirty="0"/>
              <a:t>R&amp;D ‘spillovers’: </a:t>
            </a:r>
          </a:p>
          <a:p>
            <a:pPr>
              <a:buNone/>
            </a:pPr>
            <a:r>
              <a:rPr lang="en-US" dirty="0" smtClean="0"/>
              <a:t>1 Knowledge </a:t>
            </a:r>
            <a:r>
              <a:rPr lang="en-US" b="1" dirty="0"/>
              <a:t>embodied</a:t>
            </a:r>
            <a:r>
              <a:rPr lang="en-US" dirty="0"/>
              <a:t> in capital equipment </a:t>
            </a:r>
            <a:r>
              <a:rPr lang="en-US" dirty="0" smtClean="0"/>
              <a:t>(involves problems </a:t>
            </a:r>
            <a:r>
              <a:rPr lang="en-US" dirty="0"/>
              <a:t>of measuring capital equipment, materials and their prices </a:t>
            </a:r>
            <a:r>
              <a:rPr lang="en-US" dirty="0" smtClean="0"/>
              <a:t>correctly)</a:t>
            </a:r>
          </a:p>
          <a:p>
            <a:pPr>
              <a:buNone/>
            </a:pPr>
            <a:r>
              <a:rPr lang="en-US" dirty="0" smtClean="0"/>
              <a:t>2  “True spillovers”: </a:t>
            </a:r>
            <a:r>
              <a:rPr lang="en-US" dirty="0"/>
              <a:t>ideas borrowed by research teams of </a:t>
            </a:r>
            <a:r>
              <a:rPr lang="en-US" dirty="0" smtClean="0"/>
              <a:t>industry [firm] </a:t>
            </a:r>
            <a:r>
              <a:rPr lang="en-US" i="1" dirty="0" err="1"/>
              <a:t>i</a:t>
            </a:r>
            <a:r>
              <a:rPr lang="en-US" dirty="0"/>
              <a:t> from the research results of industry </a:t>
            </a:r>
            <a:r>
              <a:rPr lang="en-US" dirty="0" smtClean="0"/>
              <a:t>[firm] </a:t>
            </a:r>
            <a:r>
              <a:rPr lang="en-US" i="1" dirty="0" smtClean="0"/>
              <a:t>j</a:t>
            </a:r>
            <a:r>
              <a:rPr lang="en-US" dirty="0"/>
              <a:t>. </a:t>
            </a:r>
            <a:r>
              <a:rPr lang="en-US" dirty="0" smtClean="0"/>
              <a:t>These involve </a:t>
            </a:r>
            <a:r>
              <a:rPr lang="en-US" b="1" dirty="0"/>
              <a:t>disembodied</a:t>
            </a:r>
            <a:r>
              <a:rPr lang="en-US" dirty="0"/>
              <a:t> knowledge. </a:t>
            </a:r>
            <a:r>
              <a:rPr lang="en-US" dirty="0" smtClean="0"/>
              <a:t>(</a:t>
            </a:r>
            <a:r>
              <a:rPr lang="en-US" dirty="0" err="1" smtClean="0"/>
              <a:t>Griliches</a:t>
            </a:r>
            <a:r>
              <a:rPr lang="en-US" dirty="0" smtClean="0"/>
              <a:t>, 1992)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6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Mechanisms of Knowledge Dissemination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Market mechanisms: technology transfer (including outsourcing)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Non-market mechanisms: spillovers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Knowledge Spillover vs. Knowledge Transfer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4495800"/>
          </a:xfrm>
        </p:spPr>
        <p:txBody>
          <a:bodyPr>
            <a:noAutofit/>
          </a:bodyPr>
          <a:lstStyle/>
          <a:p>
            <a:pPr marL="342900" lvl="1" indent="-342900">
              <a:buFont typeface="Wingdings" pitchFamily="2" charset="2"/>
              <a:buChar char="Ø"/>
            </a:pPr>
            <a:r>
              <a:rPr lang="en-US" sz="2400" b="1" dirty="0" smtClean="0"/>
              <a:t>Knowledge transfers</a:t>
            </a:r>
            <a:r>
              <a:rPr lang="en-US" sz="2400" dirty="0" smtClean="0"/>
              <a:t>: targeted </a:t>
            </a:r>
            <a:r>
              <a:rPr lang="en-US" sz="2400" dirty="0"/>
              <a:t>sharing or dissemination of </a:t>
            </a:r>
            <a:r>
              <a:rPr lang="en-US" sz="2400" dirty="0" smtClean="0"/>
              <a:t>knowledge</a:t>
            </a:r>
          </a:p>
          <a:p>
            <a:pPr marL="742950" lvl="2" indent="-342900"/>
            <a:r>
              <a:rPr lang="en-US" sz="2000" dirty="0" smtClean="0"/>
              <a:t>Buying a license or a piece of equipment, hiring of skilled workers, or acquiring knowledge via joint ventures, alliances, or mergers and acquisitions are </a:t>
            </a:r>
            <a:r>
              <a:rPr lang="en-US" sz="2000" b="1" dirty="0" smtClean="0"/>
              <a:t>intentional transfers mediated via markets</a:t>
            </a:r>
            <a:r>
              <a:rPr lang="en-US" sz="2000" dirty="0" smtClean="0"/>
              <a:t>; they do not involve true knowledge spillovers.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True </a:t>
            </a:r>
            <a:r>
              <a:rPr lang="en-US" sz="2400" b="1" dirty="0"/>
              <a:t>spillovers are not market-mediated</a:t>
            </a:r>
            <a:r>
              <a:rPr lang="en-US" sz="2400" dirty="0"/>
              <a:t>; they are the result of </a:t>
            </a:r>
            <a:r>
              <a:rPr lang="en-US" sz="2400" b="1" dirty="0"/>
              <a:t>externalities</a:t>
            </a:r>
            <a:r>
              <a:rPr lang="en-US" sz="2400" dirty="0"/>
              <a:t> </a:t>
            </a:r>
            <a:endParaRPr lang="en-US" sz="24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Knowledge </a:t>
            </a:r>
            <a:r>
              <a:rPr lang="en-US" sz="2000" dirty="0"/>
              <a:t>transferred or acquired from outside sources </a:t>
            </a:r>
            <a:r>
              <a:rPr lang="en-US" sz="2000" b="1" dirty="0"/>
              <a:t>without intent or direction on the part of the inventor and without </a:t>
            </a:r>
            <a:r>
              <a:rPr lang="en-US" sz="2000" b="1" dirty="0" smtClean="0"/>
              <a:t>compensation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Knowledge </a:t>
            </a:r>
            <a:r>
              <a:rPr lang="en-US" sz="2000" dirty="0"/>
              <a:t>acquired from publications or patents or via employees or students leaving to start a new firm without payment to the employer represents spillovers. 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Technological regimes and knowledge flows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386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sources, nature, and diffusion of knowledge differ among industry clusters. </a:t>
            </a:r>
            <a:r>
              <a:rPr lang="en-US" b="1" dirty="0"/>
              <a:t>Knowledge flows vary dependent on design space and technological regime</a:t>
            </a:r>
            <a:r>
              <a:rPr lang="en-US" dirty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b="1" dirty="0"/>
              <a:t>Design </a:t>
            </a:r>
            <a:r>
              <a:rPr lang="en-US" b="1" dirty="0" smtClean="0"/>
              <a:t>space:</a:t>
            </a:r>
          </a:p>
          <a:p>
            <a:pPr lvl="1"/>
            <a:r>
              <a:rPr lang="en-US" dirty="0" smtClean="0"/>
              <a:t>Defined </a:t>
            </a:r>
            <a:r>
              <a:rPr lang="en-US" dirty="0"/>
              <a:t>as a cluster of complementary technical competencies. </a:t>
            </a:r>
            <a:endParaRPr lang="en-US" dirty="0" smtClean="0"/>
          </a:p>
          <a:p>
            <a:pPr lvl="1"/>
            <a:r>
              <a:rPr lang="en-US" dirty="0" smtClean="0"/>
              <a:t>Its </a:t>
            </a:r>
            <a:r>
              <a:rPr lang="en-US" dirty="0"/>
              <a:t>boundaries shift constantly due to scientific discovery (serendipitous or purposive), leading to new combinations.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design space is potentially influenced by academic research (concepts, theories, research methods and tools) as well as by industrial R&amp;D (changes in absorptive capacity).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Two types </a:t>
            </a:r>
            <a:r>
              <a:rPr lang="en-US" sz="3200" b="1" dirty="0"/>
              <a:t>of technological regimes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4196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400" b="1" dirty="0"/>
              <a:t>Discovery-driven regimes</a:t>
            </a:r>
            <a:r>
              <a:rPr lang="en-US" sz="3400" dirty="0"/>
              <a:t> are characteristic of fields with poorly articulated or structured design spaces. </a:t>
            </a:r>
            <a:endParaRPr lang="en-US" sz="3400" dirty="0" smtClean="0"/>
          </a:p>
          <a:p>
            <a:pPr lvl="1">
              <a:buFont typeface="Arial" pitchFamily="34" charset="0"/>
              <a:buChar char="•"/>
            </a:pPr>
            <a:r>
              <a:rPr lang="en-US" sz="3000" dirty="0" smtClean="0"/>
              <a:t>The </a:t>
            </a:r>
            <a:r>
              <a:rPr lang="en-US" sz="3000" dirty="0"/>
              <a:t>limited extent to which functions are clearly identified and mapped on the known structures and processes means that the </a:t>
            </a:r>
            <a:r>
              <a:rPr lang="en-US" sz="3000" b="1" dirty="0"/>
              <a:t>solutions to problems have to be discovered rather than designed</a:t>
            </a:r>
            <a:r>
              <a:rPr lang="en-US" sz="3000" dirty="0"/>
              <a:t>… </a:t>
            </a:r>
            <a:r>
              <a:rPr lang="en-US" sz="3000" dirty="0" smtClean="0"/>
              <a:t>(</a:t>
            </a:r>
            <a:r>
              <a:rPr lang="en-US" sz="3000" dirty="0" err="1" smtClean="0"/>
              <a:t>Stankiewicz</a:t>
            </a:r>
            <a:r>
              <a:rPr lang="en-US" sz="3000" dirty="0" smtClean="0"/>
              <a:t>, 2002)</a:t>
            </a:r>
          </a:p>
          <a:p>
            <a:pPr lvl="1">
              <a:buFont typeface="Arial" pitchFamily="34" charset="0"/>
              <a:buChar char="•"/>
            </a:pPr>
            <a:r>
              <a:rPr lang="en-US" sz="3400" dirty="0" smtClean="0"/>
              <a:t>Typical </a:t>
            </a:r>
            <a:r>
              <a:rPr lang="en-US" sz="3400" dirty="0"/>
              <a:t>for discovery regimes is that </a:t>
            </a:r>
            <a:r>
              <a:rPr lang="en-US" sz="3400" b="1" dirty="0"/>
              <a:t>innovation is driven by opportunity rather than demand</a:t>
            </a:r>
            <a:r>
              <a:rPr lang="en-US" sz="3400" dirty="0"/>
              <a:t>. Technological advances, particularly </a:t>
            </a:r>
            <a:r>
              <a:rPr lang="en-US" sz="3400" dirty="0" smtClean="0"/>
              <a:t>radical </a:t>
            </a:r>
            <a:r>
              <a:rPr lang="en-US" sz="3400" dirty="0"/>
              <a:t>ones, tend to be triggered by </a:t>
            </a:r>
            <a:r>
              <a:rPr lang="en-US" sz="3400" b="1" dirty="0"/>
              <a:t>serendipitous discoveries</a:t>
            </a:r>
            <a:r>
              <a:rPr lang="en-US" sz="3400" dirty="0"/>
              <a:t>. </a:t>
            </a:r>
            <a:endParaRPr lang="en-US" sz="3400" dirty="0" smtClean="0"/>
          </a:p>
          <a:p>
            <a:pPr lvl="1">
              <a:buFont typeface="Arial" pitchFamily="34" charset="0"/>
              <a:buChar char="•"/>
            </a:pPr>
            <a:r>
              <a:rPr lang="en-US" sz="3400" dirty="0" smtClean="0"/>
              <a:t>The </a:t>
            </a:r>
            <a:r>
              <a:rPr lang="en-US" sz="3400" dirty="0"/>
              <a:t>search processes that follow these discoveries are usually massively parallel (various forms of screening</a:t>
            </a:r>
            <a:r>
              <a:rPr lang="en-US" sz="3400" dirty="0" smtClean="0"/>
              <a:t>).</a:t>
            </a:r>
          </a:p>
          <a:p>
            <a:pPr lvl="1">
              <a:buFont typeface="Arial" pitchFamily="34" charset="0"/>
              <a:buChar char="•"/>
            </a:pPr>
            <a:r>
              <a:rPr lang="en-US" sz="3400" dirty="0" smtClean="0"/>
              <a:t>Product </a:t>
            </a:r>
            <a:r>
              <a:rPr lang="en-US" sz="3400" dirty="0"/>
              <a:t>performance requirements are hard to fully specify and </a:t>
            </a:r>
            <a:r>
              <a:rPr lang="en-US" sz="3400" dirty="0" err="1"/>
              <a:t>operationalize</a:t>
            </a:r>
            <a:r>
              <a:rPr lang="en-US" sz="3400" dirty="0"/>
              <a:t> early in the process. </a:t>
            </a:r>
            <a:r>
              <a:rPr lang="en-US" sz="3400" dirty="0" smtClean="0"/>
              <a:t>The </a:t>
            </a:r>
            <a:r>
              <a:rPr lang="en-US" sz="3400" dirty="0"/>
              <a:t>scope for vicarious testing is limited, and there is often strong dependence on some form of field trials.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2. Design-driven regime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1"/>
            <a:ext cx="8382000" cy="4419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</a:t>
            </a:r>
            <a:r>
              <a:rPr lang="en-US" dirty="0"/>
              <a:t>well-developed engineering fields, technical problems are typically attacked through </a:t>
            </a:r>
            <a:r>
              <a:rPr lang="en-US" b="1" dirty="0"/>
              <a:t>“analytical design” </a:t>
            </a:r>
            <a:r>
              <a:rPr lang="en-US" dirty="0"/>
              <a:t>– presupposing a well-articulated design space.</a:t>
            </a:r>
          </a:p>
          <a:p>
            <a:r>
              <a:rPr lang="en-US" dirty="0"/>
              <a:t>The search processes taking place in that space are sequential and iterative rather than </a:t>
            </a:r>
            <a:r>
              <a:rPr lang="en-US" dirty="0" smtClean="0"/>
              <a:t>parallel. </a:t>
            </a:r>
          </a:p>
          <a:p>
            <a:r>
              <a:rPr lang="en-US" dirty="0" smtClean="0"/>
              <a:t>The </a:t>
            </a:r>
            <a:r>
              <a:rPr lang="en-US" dirty="0"/>
              <a:t>relatively high efficiency of the development processes reflects the fact that the design space utilized is strongly bounded and the performance requirements well defined and easy to </a:t>
            </a:r>
            <a:r>
              <a:rPr lang="en-US" dirty="0" err="1"/>
              <a:t>operationalize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b="1" dirty="0" smtClean="0"/>
              <a:t>Design-oriented </a:t>
            </a:r>
            <a:r>
              <a:rPr lang="en-US" b="1" dirty="0"/>
              <a:t>innovation processes are demand rather than opportunity driven</a:t>
            </a:r>
            <a:r>
              <a:rPr lang="en-US" dirty="0"/>
              <a:t>… Mechanical engineering, electrical engineering, and software are examples of technologies operating predominantly under the design regime.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Different types of clusters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4724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/>
              <a:t>Discovery-driven clusters:</a:t>
            </a:r>
            <a:endParaRPr lang="en-US" sz="2000" dirty="0"/>
          </a:p>
          <a:p>
            <a:r>
              <a:rPr lang="en-US" sz="2000" u="sng" dirty="0"/>
              <a:t>Semi-conductors</a:t>
            </a:r>
          </a:p>
          <a:p>
            <a:pPr>
              <a:buNone/>
            </a:pPr>
            <a:r>
              <a:rPr lang="en-US" sz="2000" dirty="0" smtClean="0"/>
              <a:t>	 	Silicon </a:t>
            </a:r>
            <a:r>
              <a:rPr lang="en-US" sz="2000" dirty="0"/>
              <a:t>Valley</a:t>
            </a:r>
          </a:p>
          <a:p>
            <a:pPr>
              <a:buNone/>
            </a:pPr>
            <a:r>
              <a:rPr lang="en-US" sz="2000" dirty="0" smtClean="0"/>
              <a:t>	 	Cambridge</a:t>
            </a:r>
            <a:r>
              <a:rPr lang="en-US" sz="2000" dirty="0"/>
              <a:t>, </a:t>
            </a:r>
            <a:r>
              <a:rPr lang="en-US" sz="2000" dirty="0" smtClean="0"/>
              <a:t>UK</a:t>
            </a:r>
          </a:p>
          <a:p>
            <a:r>
              <a:rPr lang="en-US" sz="2000" u="sng" dirty="0" smtClean="0"/>
              <a:t>Biotech</a:t>
            </a:r>
            <a:r>
              <a:rPr lang="en-US" sz="2000" dirty="0" smtClean="0"/>
              <a:t> </a:t>
            </a:r>
            <a:endParaRPr lang="en-US" sz="2000" dirty="0"/>
          </a:p>
          <a:p>
            <a:pPr>
              <a:buNone/>
            </a:pPr>
            <a:r>
              <a:rPr lang="en-US" sz="2000" dirty="0" smtClean="0"/>
              <a:t>	 	San </a:t>
            </a:r>
            <a:r>
              <a:rPr lang="en-US" sz="2000" dirty="0"/>
              <a:t>Francisco Bay Area</a:t>
            </a:r>
          </a:p>
          <a:p>
            <a:pPr>
              <a:buNone/>
            </a:pPr>
            <a:r>
              <a:rPr lang="en-US" sz="2000" dirty="0" smtClean="0"/>
              <a:t>	 	Boston/Cambridge, MA</a:t>
            </a:r>
          </a:p>
          <a:p>
            <a:pPr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Medicon</a:t>
            </a:r>
            <a:r>
              <a:rPr lang="en-US" sz="2000" dirty="0" smtClean="0"/>
              <a:t> Valley (Denmark-Sweden)</a:t>
            </a:r>
            <a:endParaRPr lang="en-US" sz="2000" dirty="0"/>
          </a:p>
          <a:p>
            <a:pPr>
              <a:buNone/>
            </a:pPr>
            <a:r>
              <a:rPr lang="en-US" sz="2000" dirty="0"/>
              <a:t> </a:t>
            </a:r>
            <a:r>
              <a:rPr lang="en-US" sz="2000" b="1" dirty="0" smtClean="0"/>
              <a:t>Design-driven </a:t>
            </a:r>
            <a:r>
              <a:rPr lang="en-US" sz="2000" b="1" dirty="0"/>
              <a:t>clusters:</a:t>
            </a:r>
            <a:endParaRPr lang="en-US" sz="2000" dirty="0"/>
          </a:p>
          <a:p>
            <a:r>
              <a:rPr lang="en-US" sz="2000" u="sng" dirty="0"/>
              <a:t>Aerospace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/>
              <a:t>	Seattle (Boeing)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/>
              <a:t>	</a:t>
            </a:r>
            <a:r>
              <a:rPr lang="en-US" sz="2000" dirty="0" smtClean="0"/>
              <a:t>Montréal </a:t>
            </a:r>
            <a:r>
              <a:rPr lang="en-US" sz="2000" dirty="0"/>
              <a:t>(Bombardier)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/>
              <a:t>	</a:t>
            </a:r>
            <a:r>
              <a:rPr lang="en-US" sz="2000" dirty="0" err="1"/>
              <a:t>Linköping</a:t>
            </a:r>
            <a:r>
              <a:rPr lang="en-US" sz="2000" dirty="0"/>
              <a:t> (Saab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2B129-2C9C-456E-B2B8-0946AB448D8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695950"/>
            <a:ext cx="9144000" cy="1162050"/>
          </a:xfrm>
          <a:prstGeom prst="rect">
            <a:avLst/>
          </a:prstGeom>
          <a:solidFill>
            <a:srgbClr val="45556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9" descr="CWRU WSOM white-rev logo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5934075"/>
            <a:ext cx="2565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3506</TotalTime>
  <Words>1476</Words>
  <Application>Microsoft Office PowerPoint</Application>
  <PresentationFormat>On-screen Show (4:3)</PresentationFormat>
  <Paragraphs>145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Outline</vt:lpstr>
      <vt:lpstr>Knowledge “Spillovers”</vt:lpstr>
      <vt:lpstr>Mechanisms of Knowledge Dissemination</vt:lpstr>
      <vt:lpstr>Knowledge Spillover vs. Knowledge Transfer</vt:lpstr>
      <vt:lpstr>Technological regimes and knowledge flows</vt:lpstr>
      <vt:lpstr>Two types of technological regimes</vt:lpstr>
      <vt:lpstr>2. Design-driven regime</vt:lpstr>
      <vt:lpstr>Different types of clusters</vt:lpstr>
      <vt:lpstr>Knowledge Flows in Biotech Clusters</vt:lpstr>
      <vt:lpstr>Design-driven clusters</vt:lpstr>
      <vt:lpstr>Knowledge Generation and Dissemination in the Aircraft Industry</vt:lpstr>
      <vt:lpstr>Conclusions on Knowledge Dissemination</vt:lpstr>
      <vt:lpstr>Conclusions (2)</vt:lpstr>
      <vt:lpstr>Driving forces behind outsourcing of R&amp;D </vt:lpstr>
      <vt:lpstr>Implications for Organization and Location of Corporate R&amp;D</vt:lpstr>
      <vt:lpstr>Implications (2)</vt:lpstr>
    </vt:vector>
  </TitlesOfParts>
  <Company>Case Western Reserve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CREATION AND DISSEMINATION OF KNOWLEDGE IN HIGH-TECH INDUSTRY CLUSTERS</dc:title>
  <dc:creator>bxc4</dc:creator>
  <cp:lastModifiedBy>Bo</cp:lastModifiedBy>
  <cp:revision>79</cp:revision>
  <dcterms:created xsi:type="dcterms:W3CDTF">2010-05-12T15:10:00Z</dcterms:created>
  <dcterms:modified xsi:type="dcterms:W3CDTF">2011-01-06T13:54:31Z</dcterms:modified>
</cp:coreProperties>
</file>